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48" r:id="rId1"/>
  </p:sldMasterIdLst>
  <p:sldIdLst>
    <p:sldId id="256" r:id="rId2"/>
    <p:sldId id="257" r:id="rId3"/>
    <p:sldId id="258" r:id="rId4"/>
    <p:sldId id="259" r:id="rId5"/>
    <p:sldId id="260" r:id="rId6"/>
  </p:sldIdLst>
  <p:sldSz cx="5943600" cy="3244850"/>
  <p:notesSz cx="5943600" cy="32448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84"/>
    <p:restoredTop sz="91413"/>
  </p:normalViewPr>
  <p:slideViewPr>
    <p:cSldViewPr>
      <p:cViewPr varScale="1">
        <p:scale>
          <a:sx n="242" d="100"/>
          <a:sy n="242" d="100"/>
        </p:scale>
        <p:origin x="376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4006"/>
            <a:ext cx="5943600" cy="3248856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4695" y="1137701"/>
            <a:ext cx="3786381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4695" y="1916644"/>
            <a:ext cx="3786381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30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1" y="288431"/>
            <a:ext cx="419087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201" y="2115161"/>
            <a:ext cx="419087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23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25" y="288431"/>
            <a:ext cx="3945890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5993" y="1718569"/>
            <a:ext cx="3521955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201" y="2115161"/>
            <a:ext cx="419087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20" name="TextBox 19"/>
          <p:cNvSpPr txBox="1"/>
          <p:nvPr/>
        </p:nvSpPr>
        <p:spPr>
          <a:xfrm>
            <a:off x="264162" y="373966"/>
            <a:ext cx="297180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35343" y="1365768"/>
            <a:ext cx="297180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852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2317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1" y="914117"/>
            <a:ext cx="419087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201" y="2142153"/>
            <a:ext cx="419087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2910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25" y="288431"/>
            <a:ext cx="3945890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30200" y="1898838"/>
            <a:ext cx="4190876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201" y="2142153"/>
            <a:ext cx="419087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264162" y="373966"/>
            <a:ext cx="297180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335343" y="1365768"/>
            <a:ext cx="297180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9473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327" y="288431"/>
            <a:ext cx="418674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30200" y="1898838"/>
            <a:ext cx="4190876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201" y="2142153"/>
            <a:ext cx="419087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4046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49341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84241" y="288431"/>
            <a:ext cx="636062" cy="2484714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201" y="288431"/>
            <a:ext cx="3441823" cy="2484714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0988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211173" y="2607544"/>
            <a:ext cx="2107576" cy="118873"/>
          </a:xfr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58205465-8410-3B8A-4495-8718B1B70D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72000"/>
          </a:blip>
          <a:stretch>
            <a:fillRect/>
          </a:stretch>
        </p:blipFill>
        <p:spPr>
          <a:xfrm>
            <a:off x="-1523730" y="-968375"/>
            <a:ext cx="4485233" cy="3169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8153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1703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9543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1" y="1277911"/>
            <a:ext cx="419087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201" y="2142153"/>
            <a:ext cx="419087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250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201" y="1022279"/>
            <a:ext cx="2039717" cy="183618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1360" y="1022279"/>
            <a:ext cx="2039717" cy="183618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254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9426" y="1022465"/>
            <a:ext cx="204049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9426" y="1295123"/>
            <a:ext cx="2040491" cy="15633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80587" y="1022465"/>
            <a:ext cx="204048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80588" y="1295123"/>
            <a:ext cx="2040488" cy="15633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14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288431"/>
            <a:ext cx="4190876" cy="624934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265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2526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1" y="709062"/>
            <a:ext cx="1879082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725" y="243636"/>
            <a:ext cx="2200351" cy="2614823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0201" y="1313965"/>
            <a:ext cx="1879082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7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1" y="2271395"/>
            <a:ext cx="4190875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200" y="288431"/>
            <a:ext cx="419087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0201" y="2539546"/>
            <a:ext cx="4190875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7718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4006"/>
            <a:ext cx="5943600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0200" y="288431"/>
            <a:ext cx="419087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200" y="1022279"/>
            <a:ext cx="419087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12503" y="2858460"/>
            <a:ext cx="44457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200" y="2858460"/>
            <a:ext cx="30700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87948" y="2858460"/>
            <a:ext cx="333128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07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  <p:sldLayoutId id="2147483765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01609" y="1344413"/>
            <a:ext cx="45719" cy="45787"/>
          </a:xfrm>
          <a:custGeom>
            <a:avLst/>
            <a:gdLst/>
            <a:ahLst/>
            <a:cxnLst/>
            <a:rect l="l" t="t" r="r" b="b"/>
            <a:pathLst>
              <a:path w="95250" h="93980">
                <a:moveTo>
                  <a:pt x="95072" y="0"/>
                </a:moveTo>
                <a:lnTo>
                  <a:pt x="0" y="0"/>
                </a:lnTo>
                <a:lnTo>
                  <a:pt x="0" y="93979"/>
                </a:lnTo>
                <a:lnTo>
                  <a:pt x="95072" y="93979"/>
                </a:lnTo>
                <a:lnTo>
                  <a:pt x="95072" y="0"/>
                </a:lnTo>
                <a:close/>
              </a:path>
            </a:pathLst>
          </a:custGeom>
          <a:solidFill>
            <a:srgbClr val="ED1C2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3619669" y="1180669"/>
            <a:ext cx="944621" cy="213156"/>
            <a:chOff x="498598" y="2068803"/>
            <a:chExt cx="2163445" cy="437515"/>
          </a:xfrm>
        </p:grpSpPr>
        <p:sp>
          <p:nvSpPr>
            <p:cNvPr id="4" name="object 4"/>
            <p:cNvSpPr/>
            <p:nvPr/>
          </p:nvSpPr>
          <p:spPr>
            <a:xfrm>
              <a:off x="940904" y="2410802"/>
              <a:ext cx="95250" cy="93980"/>
            </a:xfrm>
            <a:custGeom>
              <a:avLst/>
              <a:gdLst/>
              <a:ahLst/>
              <a:cxnLst/>
              <a:rect l="l" t="t" r="r" b="b"/>
              <a:pathLst>
                <a:path w="95250" h="93980">
                  <a:moveTo>
                    <a:pt x="95072" y="0"/>
                  </a:moveTo>
                  <a:lnTo>
                    <a:pt x="0" y="0"/>
                  </a:lnTo>
                  <a:lnTo>
                    <a:pt x="0" y="93979"/>
                  </a:lnTo>
                  <a:lnTo>
                    <a:pt x="95072" y="93979"/>
                  </a:lnTo>
                  <a:lnTo>
                    <a:pt x="95072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98598" y="2068803"/>
              <a:ext cx="2163445" cy="437515"/>
            </a:xfrm>
            <a:custGeom>
              <a:avLst/>
              <a:gdLst/>
              <a:ahLst/>
              <a:cxnLst/>
              <a:rect l="l" t="t" r="r" b="b"/>
              <a:pathLst>
                <a:path w="2163445" h="437514">
                  <a:moveTo>
                    <a:pt x="1386281" y="95084"/>
                  </a:moveTo>
                  <a:lnTo>
                    <a:pt x="1220851" y="95084"/>
                  </a:lnTo>
                  <a:lnTo>
                    <a:pt x="1259241" y="102835"/>
                  </a:lnTo>
                  <a:lnTo>
                    <a:pt x="1290591" y="123972"/>
                  </a:lnTo>
                  <a:lnTo>
                    <a:pt x="1311728" y="155322"/>
                  </a:lnTo>
                  <a:lnTo>
                    <a:pt x="1319479" y="193713"/>
                  </a:lnTo>
                  <a:lnTo>
                    <a:pt x="1319479" y="437083"/>
                  </a:lnTo>
                  <a:lnTo>
                    <a:pt x="1875447" y="437083"/>
                  </a:lnTo>
                  <a:lnTo>
                    <a:pt x="1875459" y="436943"/>
                  </a:lnTo>
                  <a:lnTo>
                    <a:pt x="1926213" y="425668"/>
                  </a:lnTo>
                  <a:lnTo>
                    <a:pt x="1967577" y="396767"/>
                  </a:lnTo>
                  <a:lnTo>
                    <a:pt x="1995423" y="354540"/>
                  </a:lnTo>
                  <a:lnTo>
                    <a:pt x="1997918" y="341998"/>
                  </a:lnTo>
                  <a:lnTo>
                    <a:pt x="1414551" y="341998"/>
                  </a:lnTo>
                  <a:lnTo>
                    <a:pt x="1414538" y="194157"/>
                  </a:lnTo>
                  <a:lnTo>
                    <a:pt x="1414551" y="193713"/>
                  </a:lnTo>
                  <a:lnTo>
                    <a:pt x="1409535" y="149740"/>
                  </a:lnTo>
                  <a:lnTo>
                    <a:pt x="1395239" y="109337"/>
                  </a:lnTo>
                  <a:lnTo>
                    <a:pt x="1386281" y="95084"/>
                  </a:lnTo>
                  <a:close/>
                </a:path>
                <a:path w="2163445" h="437514">
                  <a:moveTo>
                    <a:pt x="1071587" y="95084"/>
                  </a:moveTo>
                  <a:lnTo>
                    <a:pt x="976515" y="95084"/>
                  </a:lnTo>
                  <a:lnTo>
                    <a:pt x="976515" y="435978"/>
                  </a:lnTo>
                  <a:lnTo>
                    <a:pt x="1071587" y="435978"/>
                  </a:lnTo>
                  <a:lnTo>
                    <a:pt x="1071587" y="95084"/>
                  </a:lnTo>
                  <a:close/>
                </a:path>
                <a:path w="2163445" h="437514">
                  <a:moveTo>
                    <a:pt x="2163089" y="95084"/>
                  </a:moveTo>
                  <a:lnTo>
                    <a:pt x="2068017" y="95084"/>
                  </a:lnTo>
                  <a:lnTo>
                    <a:pt x="2068017" y="435978"/>
                  </a:lnTo>
                  <a:lnTo>
                    <a:pt x="2163089" y="435978"/>
                  </a:lnTo>
                  <a:lnTo>
                    <a:pt x="2163089" y="95084"/>
                  </a:lnTo>
                  <a:close/>
                </a:path>
                <a:path w="2163445" h="437514">
                  <a:moveTo>
                    <a:pt x="1577949" y="0"/>
                  </a:moveTo>
                  <a:lnTo>
                    <a:pt x="1536380" y="7182"/>
                  </a:lnTo>
                  <a:lnTo>
                    <a:pt x="1500310" y="26198"/>
                  </a:lnTo>
                  <a:lnTo>
                    <a:pt x="1471885" y="54955"/>
                  </a:lnTo>
                  <a:lnTo>
                    <a:pt x="1453255" y="91282"/>
                  </a:lnTo>
                  <a:lnTo>
                    <a:pt x="1446568" y="133007"/>
                  </a:lnTo>
                  <a:lnTo>
                    <a:pt x="1456681" y="183872"/>
                  </a:lnTo>
                  <a:lnTo>
                    <a:pt x="1484304" y="225609"/>
                  </a:lnTo>
                  <a:lnTo>
                    <a:pt x="1525365" y="254172"/>
                  </a:lnTo>
                  <a:lnTo>
                    <a:pt x="1575790" y="265518"/>
                  </a:lnTo>
                  <a:lnTo>
                    <a:pt x="1575790" y="265684"/>
                  </a:lnTo>
                  <a:lnTo>
                    <a:pt x="1872932" y="265684"/>
                  </a:lnTo>
                  <a:lnTo>
                    <a:pt x="1887636" y="268653"/>
                  </a:lnTo>
                  <a:lnTo>
                    <a:pt x="1899642" y="276748"/>
                  </a:lnTo>
                  <a:lnTo>
                    <a:pt x="1907735" y="288754"/>
                  </a:lnTo>
                  <a:lnTo>
                    <a:pt x="1910702" y="303453"/>
                  </a:lnTo>
                  <a:lnTo>
                    <a:pt x="1907735" y="318273"/>
                  </a:lnTo>
                  <a:lnTo>
                    <a:pt x="1899642" y="330546"/>
                  </a:lnTo>
                  <a:lnTo>
                    <a:pt x="1887636" y="338908"/>
                  </a:lnTo>
                  <a:lnTo>
                    <a:pt x="1872932" y="341998"/>
                  </a:lnTo>
                  <a:lnTo>
                    <a:pt x="1997918" y="341998"/>
                  </a:lnTo>
                  <a:lnTo>
                    <a:pt x="2005622" y="303288"/>
                  </a:lnTo>
                  <a:lnTo>
                    <a:pt x="1995697" y="252892"/>
                  </a:lnTo>
                  <a:lnTo>
                    <a:pt x="1968561" y="211415"/>
                  </a:lnTo>
                  <a:lnTo>
                    <a:pt x="1928174" y="182775"/>
                  </a:lnTo>
                  <a:lnTo>
                    <a:pt x="1878495" y="170891"/>
                  </a:lnTo>
                  <a:lnTo>
                    <a:pt x="1878495" y="170611"/>
                  </a:lnTo>
                  <a:lnTo>
                    <a:pt x="1579257" y="170611"/>
                  </a:lnTo>
                  <a:lnTo>
                    <a:pt x="1564553" y="167644"/>
                  </a:lnTo>
                  <a:lnTo>
                    <a:pt x="1552548" y="159551"/>
                  </a:lnTo>
                  <a:lnTo>
                    <a:pt x="1544455" y="147546"/>
                  </a:lnTo>
                  <a:lnTo>
                    <a:pt x="1541487" y="132842"/>
                  </a:lnTo>
                  <a:lnTo>
                    <a:pt x="1544455" y="118144"/>
                  </a:lnTo>
                  <a:lnTo>
                    <a:pt x="1552548" y="106143"/>
                  </a:lnTo>
                  <a:lnTo>
                    <a:pt x="1564553" y="98051"/>
                  </a:lnTo>
                  <a:lnTo>
                    <a:pt x="1579257" y="95084"/>
                  </a:lnTo>
                  <a:lnTo>
                    <a:pt x="2163089" y="95084"/>
                  </a:lnTo>
                  <a:lnTo>
                    <a:pt x="2163089" y="12"/>
                  </a:lnTo>
                  <a:lnTo>
                    <a:pt x="1577949" y="0"/>
                  </a:lnTo>
                  <a:close/>
                </a:path>
                <a:path w="2163445" h="437514">
                  <a:moveTo>
                    <a:pt x="1224076" y="0"/>
                  </a:moveTo>
                  <a:lnTo>
                    <a:pt x="633552" y="0"/>
                  </a:lnTo>
                  <a:lnTo>
                    <a:pt x="633552" y="265684"/>
                  </a:lnTo>
                  <a:lnTo>
                    <a:pt x="728624" y="265684"/>
                  </a:lnTo>
                  <a:lnTo>
                    <a:pt x="728624" y="95084"/>
                  </a:lnTo>
                  <a:lnTo>
                    <a:pt x="1386281" y="95084"/>
                  </a:lnTo>
                  <a:lnTo>
                    <a:pt x="1343325" y="43731"/>
                  </a:lnTo>
                  <a:lnTo>
                    <a:pt x="1307963" y="20773"/>
                  </a:lnTo>
                  <a:lnTo>
                    <a:pt x="1267838" y="5877"/>
                  </a:lnTo>
                  <a:lnTo>
                    <a:pt x="1224076" y="165"/>
                  </a:lnTo>
                  <a:lnTo>
                    <a:pt x="1224076" y="0"/>
                  </a:lnTo>
                  <a:close/>
                </a:path>
                <a:path w="2163445" h="437514">
                  <a:moveTo>
                    <a:pt x="586016" y="0"/>
                  </a:moveTo>
                  <a:lnTo>
                    <a:pt x="191858" y="0"/>
                  </a:lnTo>
                  <a:lnTo>
                    <a:pt x="147816" y="5560"/>
                  </a:lnTo>
                  <a:lnTo>
                    <a:pt x="107414" y="20318"/>
                  </a:lnTo>
                  <a:lnTo>
                    <a:pt x="71793" y="43234"/>
                  </a:lnTo>
                  <a:lnTo>
                    <a:pt x="42098" y="73170"/>
                  </a:lnTo>
                  <a:lnTo>
                    <a:pt x="19472" y="108986"/>
                  </a:lnTo>
                  <a:lnTo>
                    <a:pt x="5058" y="149542"/>
                  </a:lnTo>
                  <a:lnTo>
                    <a:pt x="0" y="193700"/>
                  </a:lnTo>
                  <a:lnTo>
                    <a:pt x="0" y="435978"/>
                  </a:lnTo>
                  <a:lnTo>
                    <a:pt x="95072" y="435978"/>
                  </a:lnTo>
                  <a:lnTo>
                    <a:pt x="95072" y="265684"/>
                  </a:lnTo>
                  <a:lnTo>
                    <a:pt x="537375" y="265684"/>
                  </a:lnTo>
                  <a:lnTo>
                    <a:pt x="537375" y="170611"/>
                  </a:lnTo>
                  <a:lnTo>
                    <a:pt x="97904" y="170611"/>
                  </a:lnTo>
                  <a:lnTo>
                    <a:pt x="110725" y="140540"/>
                  </a:lnTo>
                  <a:lnTo>
                    <a:pt x="132267" y="116608"/>
                  </a:lnTo>
                  <a:lnTo>
                    <a:pt x="160576" y="100795"/>
                  </a:lnTo>
                  <a:lnTo>
                    <a:pt x="193700" y="95084"/>
                  </a:lnTo>
                  <a:lnTo>
                    <a:pt x="586016" y="95084"/>
                  </a:lnTo>
                  <a:lnTo>
                    <a:pt x="586016" y="0"/>
                  </a:lnTo>
                  <a:close/>
                </a:path>
              </a:pathLst>
            </a:custGeom>
            <a:solidFill>
              <a:srgbClr val="00548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3619669" y="150353"/>
            <a:ext cx="925582" cy="887602"/>
            <a:chOff x="708837" y="167513"/>
            <a:chExt cx="1742439" cy="1732914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5310" y="474173"/>
              <a:ext cx="1397567" cy="139750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8837" y="167513"/>
              <a:ext cx="1742058" cy="1732330"/>
            </a:xfrm>
            <a:prstGeom prst="rect">
              <a:avLst/>
            </a:prstGeom>
          </p:spPr>
        </p:pic>
      </p:grp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289689" y="984142"/>
            <a:ext cx="984308" cy="85813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89689" y="836890"/>
            <a:ext cx="1387840" cy="8580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295182" y="445792"/>
            <a:ext cx="1151027" cy="85813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295182" y="278577"/>
            <a:ext cx="1324487" cy="85807"/>
          </a:xfrm>
          <a:prstGeom prst="rect">
            <a:avLst/>
          </a:prstGeom>
        </p:spPr>
      </p:pic>
      <p:sp>
        <p:nvSpPr>
          <p:cNvPr id="14" name="Titolo 13">
            <a:extLst>
              <a:ext uri="{FF2B5EF4-FFF2-40B4-BE49-F238E27FC236}">
                <a16:creationId xmlns:a16="http://schemas.microsoft.com/office/drawing/2014/main" id="{3594CBD8-1CD4-0ABA-0523-AFDEBB5EF3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0419" y="1241425"/>
            <a:ext cx="3786381" cy="778945"/>
          </a:xfrm>
        </p:spPr>
        <p:txBody>
          <a:bodyPr/>
          <a:lstStyle/>
          <a:p>
            <a:pPr algn="ctr"/>
            <a:r>
              <a:rPr lang="it-IT" sz="2800" dirty="0">
                <a:solidFill>
                  <a:srgbClr val="00B050"/>
                </a:solidFill>
              </a:rPr>
              <a:t>WEBINAR</a:t>
            </a:r>
          </a:p>
        </p:txBody>
      </p:sp>
      <p:sp>
        <p:nvSpPr>
          <p:cNvPr id="15" name="Sottotitolo 14">
            <a:extLst>
              <a:ext uri="{FF2B5EF4-FFF2-40B4-BE49-F238E27FC236}">
                <a16:creationId xmlns:a16="http://schemas.microsoft.com/office/drawing/2014/main" id="{E8EE82CC-6229-7221-6DEE-8A5370159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0966" y="2020367"/>
            <a:ext cx="4629233" cy="696381"/>
          </a:xfrm>
        </p:spPr>
        <p:txBody>
          <a:bodyPr>
            <a:noAutofit/>
          </a:bodyPr>
          <a:lstStyle/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it-IT" sz="1100" dirty="0"/>
              <a:t>LA CERTIFICAZIONE SPORTIVA AGONISTICA E NON AGONISTICA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it-IT" sz="1100" dirty="0"/>
              <a:t>IL RUOLO DEL MEDICO SOCIALE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it-IT" sz="1100" dirty="0"/>
              <a:t>ETICA E DEONTOLOGIA: CONCETTI ANTISTORICI OGGI?</a:t>
            </a:r>
          </a:p>
        </p:txBody>
      </p:sp>
      <p:pic>
        <p:nvPicPr>
          <p:cNvPr id="17" name="Elemento grafico 16" descr="Calendario giornaliero con riempimento a tinta unita">
            <a:extLst>
              <a:ext uri="{FF2B5EF4-FFF2-40B4-BE49-F238E27FC236}">
                <a16:creationId xmlns:a16="http://schemas.microsoft.com/office/drawing/2014/main" id="{0C28DDAD-22B0-A8E7-D2F1-BA7B571B6F6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428836" y="2771100"/>
            <a:ext cx="334443" cy="334443"/>
          </a:xfrm>
          <a:prstGeom prst="rect">
            <a:avLst/>
          </a:prstGeom>
        </p:spPr>
      </p:pic>
      <p:pic>
        <p:nvPicPr>
          <p:cNvPr id="19" name="Elemento grafico 18" descr="Orologio con riempimento a tinta unita">
            <a:extLst>
              <a:ext uri="{FF2B5EF4-FFF2-40B4-BE49-F238E27FC236}">
                <a16:creationId xmlns:a16="http://schemas.microsoft.com/office/drawing/2014/main" id="{280724A4-F6C5-4C88-D4D4-8F704DC3AA3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619669" y="2765425"/>
            <a:ext cx="334443" cy="334443"/>
          </a:xfrm>
          <a:prstGeom prst="rect">
            <a:avLst/>
          </a:prstGeom>
        </p:spPr>
      </p:pic>
      <p:sp>
        <p:nvSpPr>
          <p:cNvPr id="20" name="Sottotitolo 14">
            <a:extLst>
              <a:ext uri="{FF2B5EF4-FFF2-40B4-BE49-F238E27FC236}">
                <a16:creationId xmlns:a16="http://schemas.microsoft.com/office/drawing/2014/main" id="{D3CA7D10-2AC4-C933-D7A5-B9C8401C64DB}"/>
              </a:ext>
            </a:extLst>
          </p:cNvPr>
          <p:cNvSpPr txBox="1">
            <a:spLocks/>
          </p:cNvSpPr>
          <p:nvPr/>
        </p:nvSpPr>
        <p:spPr>
          <a:xfrm>
            <a:off x="1739833" y="2831044"/>
            <a:ext cx="1257131" cy="211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852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30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75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603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66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904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5205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1507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7808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4109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3041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900" dirty="0"/>
              <a:t>3 dicembre 2025</a:t>
            </a:r>
          </a:p>
        </p:txBody>
      </p:sp>
      <p:sp>
        <p:nvSpPr>
          <p:cNvPr id="21" name="Sottotitolo 14">
            <a:extLst>
              <a:ext uri="{FF2B5EF4-FFF2-40B4-BE49-F238E27FC236}">
                <a16:creationId xmlns:a16="http://schemas.microsoft.com/office/drawing/2014/main" id="{2B4E9553-3F97-1C22-9698-B96E931367E1}"/>
              </a:ext>
            </a:extLst>
          </p:cNvPr>
          <p:cNvSpPr txBox="1">
            <a:spLocks/>
          </p:cNvSpPr>
          <p:nvPr/>
        </p:nvSpPr>
        <p:spPr>
          <a:xfrm>
            <a:off x="3924469" y="2831044"/>
            <a:ext cx="1257131" cy="211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852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30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75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603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66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904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5205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1507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7808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4109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3041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900" dirty="0"/>
              <a:t>20:00</a:t>
            </a: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CFA0464-0206-CA84-4367-F54EC191BE33}"/>
              </a:ext>
            </a:extLst>
          </p:cNvPr>
          <p:cNvPicPr>
            <a:picLocks noChangeAspect="1"/>
          </p:cNvPicPr>
          <p:nvPr/>
        </p:nvPicPr>
        <p:blipFill>
          <a:blip r:embed="rId12">
            <a:alphaModFix amt="72000"/>
          </a:blip>
          <a:stretch>
            <a:fillRect/>
          </a:stretch>
        </p:blipFill>
        <p:spPr>
          <a:xfrm>
            <a:off x="-1523730" y="-968375"/>
            <a:ext cx="4485233" cy="3169493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85FF2A-22F1-C8A1-363C-4F45F4973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3">
            <a:extLst>
              <a:ext uri="{FF2B5EF4-FFF2-40B4-BE49-F238E27FC236}">
                <a16:creationId xmlns:a16="http://schemas.microsoft.com/office/drawing/2014/main" id="{147BAA23-C013-4FB4-11D8-C8E7E7648FCB}"/>
              </a:ext>
            </a:extLst>
          </p:cNvPr>
          <p:cNvSpPr txBox="1">
            <a:spLocks/>
          </p:cNvSpPr>
          <p:nvPr/>
        </p:nvSpPr>
        <p:spPr>
          <a:xfrm>
            <a:off x="1993009" y="98425"/>
            <a:ext cx="1500381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1600" dirty="0">
                <a:solidFill>
                  <a:srgbClr val="00B050"/>
                </a:solidFill>
              </a:rPr>
              <a:t>WEBINAR</a:t>
            </a:r>
          </a:p>
        </p:txBody>
      </p:sp>
      <p:sp>
        <p:nvSpPr>
          <p:cNvPr id="14" name="Sottotitolo 14">
            <a:extLst>
              <a:ext uri="{FF2B5EF4-FFF2-40B4-BE49-F238E27FC236}">
                <a16:creationId xmlns:a16="http://schemas.microsoft.com/office/drawing/2014/main" id="{EB5659E6-F758-229A-FB54-E884139B1BBA}"/>
              </a:ext>
            </a:extLst>
          </p:cNvPr>
          <p:cNvSpPr txBox="1">
            <a:spLocks/>
          </p:cNvSpPr>
          <p:nvPr/>
        </p:nvSpPr>
        <p:spPr>
          <a:xfrm>
            <a:off x="1485900" y="403225"/>
            <a:ext cx="3314700" cy="175846"/>
          </a:xfrm>
          <a:prstGeom prst="rect">
            <a:avLst/>
          </a:prstGeom>
        </p:spPr>
        <p:txBody>
          <a:bodyPr>
            <a:noAutofit/>
          </a:bodyPr>
          <a:lstStyle>
            <a:lvl1pPr marL="162226" indent="-162226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85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1490" indent="-135188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75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753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66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57055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73356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89657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5959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22260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38561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LA CERTIFICAZIONE SPORTIVA AGONISTICA E NON AGONISTICA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IL RUOLO DEL MEDICO SOCIALE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ETICA E DEONTOLOGIA: CONCETTI ANTISTORICI OGGI?</a:t>
            </a:r>
          </a:p>
        </p:txBody>
      </p:sp>
      <p:pic>
        <p:nvPicPr>
          <p:cNvPr id="15" name="Elemento grafico 14" descr="Calendario giornaliero con riempimento a tinta unita">
            <a:extLst>
              <a:ext uri="{FF2B5EF4-FFF2-40B4-BE49-F238E27FC236}">
                <a16:creationId xmlns:a16="http://schemas.microsoft.com/office/drawing/2014/main" id="{B64D76C5-89F0-8FC3-2C8B-B81D9F3A96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2590" y="937739"/>
            <a:ext cx="175846" cy="175846"/>
          </a:xfrm>
          <a:prstGeom prst="rect">
            <a:avLst/>
          </a:prstGeom>
        </p:spPr>
      </p:pic>
      <p:pic>
        <p:nvPicPr>
          <p:cNvPr id="16" name="Elemento grafico 15" descr="Orologio con riempimento a tinta unita">
            <a:extLst>
              <a:ext uri="{FF2B5EF4-FFF2-40B4-BE49-F238E27FC236}">
                <a16:creationId xmlns:a16="http://schemas.microsoft.com/office/drawing/2014/main" id="{E33F26A2-9DAB-C53D-37EA-FE993E91AB6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27988" y="936625"/>
            <a:ext cx="175847" cy="175847"/>
          </a:xfrm>
          <a:prstGeom prst="rect">
            <a:avLst/>
          </a:prstGeom>
        </p:spPr>
      </p:pic>
      <p:sp>
        <p:nvSpPr>
          <p:cNvPr id="17" name="Sottotitolo 14">
            <a:extLst>
              <a:ext uri="{FF2B5EF4-FFF2-40B4-BE49-F238E27FC236}">
                <a16:creationId xmlns:a16="http://schemas.microsoft.com/office/drawing/2014/main" id="{2D25FAF4-AD51-7684-DE81-4B6875B37E09}"/>
              </a:ext>
            </a:extLst>
          </p:cNvPr>
          <p:cNvSpPr txBox="1">
            <a:spLocks/>
          </p:cNvSpPr>
          <p:nvPr/>
        </p:nvSpPr>
        <p:spPr>
          <a:xfrm>
            <a:off x="2032236" y="943480"/>
            <a:ext cx="1257131" cy="211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852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30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75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603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66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904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5205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1507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7808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4109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3041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500" dirty="0"/>
              <a:t>3 dicembre 2025</a:t>
            </a:r>
          </a:p>
        </p:txBody>
      </p:sp>
      <p:sp>
        <p:nvSpPr>
          <p:cNvPr id="19" name="Sottotitolo 14">
            <a:extLst>
              <a:ext uri="{FF2B5EF4-FFF2-40B4-BE49-F238E27FC236}">
                <a16:creationId xmlns:a16="http://schemas.microsoft.com/office/drawing/2014/main" id="{310B236C-6457-86FB-E5B2-1FD52C3AAA50}"/>
              </a:ext>
            </a:extLst>
          </p:cNvPr>
          <p:cNvSpPr txBox="1">
            <a:spLocks/>
          </p:cNvSpPr>
          <p:nvPr/>
        </p:nvSpPr>
        <p:spPr>
          <a:xfrm>
            <a:off x="3327636" y="943480"/>
            <a:ext cx="406164" cy="211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852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30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75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603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66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904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5205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1507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7808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4109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3041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500" dirty="0"/>
              <a:t>20:00</a:t>
            </a:r>
          </a:p>
        </p:txBody>
      </p:sp>
      <p:sp>
        <p:nvSpPr>
          <p:cNvPr id="20" name="Titolo 13">
            <a:extLst>
              <a:ext uri="{FF2B5EF4-FFF2-40B4-BE49-F238E27FC236}">
                <a16:creationId xmlns:a16="http://schemas.microsoft.com/office/drawing/2014/main" id="{8B3B6ABA-7D29-D38F-699B-797CF9A20E7C}"/>
              </a:ext>
            </a:extLst>
          </p:cNvPr>
          <p:cNvSpPr txBox="1">
            <a:spLocks/>
          </p:cNvSpPr>
          <p:nvPr/>
        </p:nvSpPr>
        <p:spPr>
          <a:xfrm>
            <a:off x="152400" y="1698625"/>
            <a:ext cx="1500381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1600" dirty="0">
                <a:solidFill>
                  <a:srgbClr val="00B050"/>
                </a:solidFill>
              </a:rPr>
              <a:t>DOVE</a:t>
            </a:r>
          </a:p>
        </p:txBody>
      </p:sp>
      <p:sp>
        <p:nvSpPr>
          <p:cNvPr id="21" name="Sottotitolo 14">
            <a:extLst>
              <a:ext uri="{FF2B5EF4-FFF2-40B4-BE49-F238E27FC236}">
                <a16:creationId xmlns:a16="http://schemas.microsoft.com/office/drawing/2014/main" id="{44507313-C82F-3F28-7BA4-45AE32FE527D}"/>
              </a:ext>
            </a:extLst>
          </p:cNvPr>
          <p:cNvSpPr txBox="1">
            <a:spLocks/>
          </p:cNvSpPr>
          <p:nvPr/>
        </p:nvSpPr>
        <p:spPr>
          <a:xfrm>
            <a:off x="1295400" y="1774825"/>
            <a:ext cx="3429000" cy="457201"/>
          </a:xfrm>
          <a:prstGeom prst="rect">
            <a:avLst/>
          </a:prstGeom>
        </p:spPr>
        <p:txBody>
          <a:bodyPr>
            <a:noAutofit/>
          </a:bodyPr>
          <a:lstStyle>
            <a:lvl1pPr marL="162226" indent="-162226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85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1490" indent="-135188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75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753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66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57055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73356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89657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5959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22260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38561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900" dirty="0"/>
              <a:t>ON-LINE SU MICROSOFT TEAMS COLLEGANDOSI AL LINK CHE TROVATE NELLA MAIL E/O VIA WHATSAPP</a:t>
            </a:r>
          </a:p>
        </p:txBody>
      </p:sp>
    </p:spTree>
    <p:extLst>
      <p:ext uri="{BB962C8B-B14F-4D97-AF65-F5344CB8AC3E}">
        <p14:creationId xmlns:p14="http://schemas.microsoft.com/office/powerpoint/2010/main" val="2210334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EF825-ED71-F7DB-5E54-290AC25327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3">
            <a:extLst>
              <a:ext uri="{FF2B5EF4-FFF2-40B4-BE49-F238E27FC236}">
                <a16:creationId xmlns:a16="http://schemas.microsoft.com/office/drawing/2014/main" id="{7F1B1C84-752E-FD02-752E-9F191908F061}"/>
              </a:ext>
            </a:extLst>
          </p:cNvPr>
          <p:cNvSpPr txBox="1">
            <a:spLocks/>
          </p:cNvSpPr>
          <p:nvPr/>
        </p:nvSpPr>
        <p:spPr>
          <a:xfrm>
            <a:off x="1993009" y="98425"/>
            <a:ext cx="1500381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1600" dirty="0">
                <a:solidFill>
                  <a:srgbClr val="00B050"/>
                </a:solidFill>
              </a:rPr>
              <a:t>WEBINAR</a:t>
            </a:r>
          </a:p>
        </p:txBody>
      </p:sp>
      <p:sp>
        <p:nvSpPr>
          <p:cNvPr id="20" name="Titolo 13">
            <a:extLst>
              <a:ext uri="{FF2B5EF4-FFF2-40B4-BE49-F238E27FC236}">
                <a16:creationId xmlns:a16="http://schemas.microsoft.com/office/drawing/2014/main" id="{C7916A53-8817-E46F-DD96-70650932B73C}"/>
              </a:ext>
            </a:extLst>
          </p:cNvPr>
          <p:cNvSpPr txBox="1">
            <a:spLocks/>
          </p:cNvSpPr>
          <p:nvPr/>
        </p:nvSpPr>
        <p:spPr>
          <a:xfrm>
            <a:off x="228600" y="1546225"/>
            <a:ext cx="1143000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900" dirty="0">
                <a:solidFill>
                  <a:srgbClr val="00B050"/>
                </a:solidFill>
              </a:rPr>
              <a:t>B. SANTORO</a:t>
            </a:r>
          </a:p>
        </p:txBody>
      </p:sp>
      <p:sp>
        <p:nvSpPr>
          <p:cNvPr id="21" name="Sottotitolo 14">
            <a:extLst>
              <a:ext uri="{FF2B5EF4-FFF2-40B4-BE49-F238E27FC236}">
                <a16:creationId xmlns:a16="http://schemas.microsoft.com/office/drawing/2014/main" id="{B7E92FF5-38B4-5EC6-0ACF-F3CFD8EA13F7}"/>
              </a:ext>
            </a:extLst>
          </p:cNvPr>
          <p:cNvSpPr txBox="1">
            <a:spLocks/>
          </p:cNvSpPr>
          <p:nvPr/>
        </p:nvSpPr>
        <p:spPr>
          <a:xfrm>
            <a:off x="1295400" y="1546225"/>
            <a:ext cx="3429000" cy="1295400"/>
          </a:xfrm>
          <a:prstGeom prst="rect">
            <a:avLst/>
          </a:prstGeom>
        </p:spPr>
        <p:txBody>
          <a:bodyPr>
            <a:noAutofit/>
          </a:bodyPr>
          <a:lstStyle>
            <a:lvl1pPr marL="162226" indent="-162226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85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1490" indent="-135188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75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753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66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57055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73356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89657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5959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22260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38561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§"/>
            </a:pPr>
            <a:r>
              <a:rPr lang="it-IT" sz="900" dirty="0"/>
              <a:t>Le Certificazioni Sportive Agonistiche e Non Agonistiche: aggiornamenti, regolamenti e aspetti medico-legali</a:t>
            </a:r>
          </a:p>
          <a:p>
            <a:pPr marL="0" indent="0">
              <a:buNone/>
            </a:pPr>
            <a:endParaRPr lang="it-IT" sz="900" dirty="0"/>
          </a:p>
          <a:p>
            <a:pPr>
              <a:buFont typeface="Wingdings" pitchFamily="2" charset="2"/>
              <a:buChar char="§"/>
            </a:pPr>
            <a:r>
              <a:rPr lang="it-IT" sz="900" dirty="0"/>
              <a:t>Il ruolo del Medico Sociale: la sua figura ha perso importanza?</a:t>
            </a:r>
          </a:p>
          <a:p>
            <a:pPr marL="0" indent="0">
              <a:buNone/>
            </a:pPr>
            <a:endParaRPr lang="it-IT" sz="900" dirty="0"/>
          </a:p>
          <a:p>
            <a:pPr>
              <a:buFont typeface="Wingdings" pitchFamily="2" charset="2"/>
              <a:buChar char="§"/>
            </a:pPr>
            <a:r>
              <a:rPr lang="it-IT" sz="900" dirty="0"/>
              <a:t>Etica e Deontologia in Medicina dello Sport: sono concetti ancora attuali?</a:t>
            </a:r>
          </a:p>
        </p:txBody>
      </p:sp>
      <p:sp>
        <p:nvSpPr>
          <p:cNvPr id="2" name="Titolo 13">
            <a:extLst>
              <a:ext uri="{FF2B5EF4-FFF2-40B4-BE49-F238E27FC236}">
                <a16:creationId xmlns:a16="http://schemas.microsoft.com/office/drawing/2014/main" id="{9F356CB1-A297-EFDB-739A-FEA3F46993AF}"/>
              </a:ext>
            </a:extLst>
          </p:cNvPr>
          <p:cNvSpPr txBox="1">
            <a:spLocks/>
          </p:cNvSpPr>
          <p:nvPr/>
        </p:nvSpPr>
        <p:spPr>
          <a:xfrm>
            <a:off x="1949993" y="1241425"/>
            <a:ext cx="1576581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1400" dirty="0">
                <a:solidFill>
                  <a:srgbClr val="00B050"/>
                </a:solidFill>
              </a:rPr>
              <a:t>PROGRAMMA</a:t>
            </a:r>
          </a:p>
        </p:txBody>
      </p:sp>
      <p:sp>
        <p:nvSpPr>
          <p:cNvPr id="4" name="Titolo 13">
            <a:extLst>
              <a:ext uri="{FF2B5EF4-FFF2-40B4-BE49-F238E27FC236}">
                <a16:creationId xmlns:a16="http://schemas.microsoft.com/office/drawing/2014/main" id="{B027D2EC-5CE7-DA8F-23CD-4972CC4BABF4}"/>
              </a:ext>
            </a:extLst>
          </p:cNvPr>
          <p:cNvSpPr txBox="1">
            <a:spLocks/>
          </p:cNvSpPr>
          <p:nvPr/>
        </p:nvSpPr>
        <p:spPr>
          <a:xfrm>
            <a:off x="225668" y="2079625"/>
            <a:ext cx="1143000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900" dirty="0" err="1">
                <a:solidFill>
                  <a:srgbClr val="00B050"/>
                </a:solidFill>
              </a:rPr>
              <a:t>R</a:t>
            </a:r>
            <a:r>
              <a:rPr lang="it-IT" sz="900" dirty="0">
                <a:solidFill>
                  <a:srgbClr val="00B050"/>
                </a:solidFill>
              </a:rPr>
              <a:t>. TAVANA</a:t>
            </a:r>
          </a:p>
        </p:txBody>
      </p:sp>
      <p:sp>
        <p:nvSpPr>
          <p:cNvPr id="5" name="Titolo 13">
            <a:extLst>
              <a:ext uri="{FF2B5EF4-FFF2-40B4-BE49-F238E27FC236}">
                <a16:creationId xmlns:a16="http://schemas.microsoft.com/office/drawing/2014/main" id="{EFFADF13-017D-6E3A-C9E5-76A7085A79CC}"/>
              </a:ext>
            </a:extLst>
          </p:cNvPr>
          <p:cNvSpPr txBox="1">
            <a:spLocks/>
          </p:cNvSpPr>
          <p:nvPr/>
        </p:nvSpPr>
        <p:spPr>
          <a:xfrm>
            <a:off x="225668" y="2613025"/>
            <a:ext cx="1143000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900" dirty="0">
                <a:solidFill>
                  <a:srgbClr val="00B050"/>
                </a:solidFill>
              </a:rPr>
              <a:t>C. PECCI</a:t>
            </a:r>
          </a:p>
        </p:txBody>
      </p:sp>
      <p:sp>
        <p:nvSpPr>
          <p:cNvPr id="10" name="Sottotitolo 14">
            <a:extLst>
              <a:ext uri="{FF2B5EF4-FFF2-40B4-BE49-F238E27FC236}">
                <a16:creationId xmlns:a16="http://schemas.microsoft.com/office/drawing/2014/main" id="{CEF787A3-1036-CB45-30E7-6C03DBBAB599}"/>
              </a:ext>
            </a:extLst>
          </p:cNvPr>
          <p:cNvSpPr txBox="1">
            <a:spLocks/>
          </p:cNvSpPr>
          <p:nvPr/>
        </p:nvSpPr>
        <p:spPr>
          <a:xfrm>
            <a:off x="1485900" y="403225"/>
            <a:ext cx="3314700" cy="175846"/>
          </a:xfrm>
          <a:prstGeom prst="rect">
            <a:avLst/>
          </a:prstGeom>
        </p:spPr>
        <p:txBody>
          <a:bodyPr>
            <a:noAutofit/>
          </a:bodyPr>
          <a:lstStyle>
            <a:lvl1pPr marL="162226" indent="-162226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85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1490" indent="-135188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75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753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66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57055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73356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89657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5959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22260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38561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LA CERTIFICAZIONE SPORTIVA AGONISTICA E NON AGONISTICA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IL RUOLO DEL MEDICO SOCIALE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ETICA E DEONTOLOGIA: CONCETTI ANTISTORICI OGGI?</a:t>
            </a:r>
          </a:p>
        </p:txBody>
      </p:sp>
      <p:pic>
        <p:nvPicPr>
          <p:cNvPr id="11" name="Elemento grafico 10" descr="Calendario giornaliero con riempimento a tinta unita">
            <a:extLst>
              <a:ext uri="{FF2B5EF4-FFF2-40B4-BE49-F238E27FC236}">
                <a16:creationId xmlns:a16="http://schemas.microsoft.com/office/drawing/2014/main" id="{DE5E4C82-2B25-D752-9FE8-A87D872EA8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2590" y="937739"/>
            <a:ext cx="175846" cy="175846"/>
          </a:xfrm>
          <a:prstGeom prst="rect">
            <a:avLst/>
          </a:prstGeom>
        </p:spPr>
      </p:pic>
      <p:pic>
        <p:nvPicPr>
          <p:cNvPr id="12" name="Elemento grafico 11" descr="Orologio con riempimento a tinta unita">
            <a:extLst>
              <a:ext uri="{FF2B5EF4-FFF2-40B4-BE49-F238E27FC236}">
                <a16:creationId xmlns:a16="http://schemas.microsoft.com/office/drawing/2014/main" id="{0ABEBB97-B03D-50A6-4A5C-7243AA1BEF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27988" y="936625"/>
            <a:ext cx="175847" cy="175847"/>
          </a:xfrm>
          <a:prstGeom prst="rect">
            <a:avLst/>
          </a:prstGeom>
        </p:spPr>
      </p:pic>
      <p:sp>
        <p:nvSpPr>
          <p:cNvPr id="18" name="Sottotitolo 14">
            <a:extLst>
              <a:ext uri="{FF2B5EF4-FFF2-40B4-BE49-F238E27FC236}">
                <a16:creationId xmlns:a16="http://schemas.microsoft.com/office/drawing/2014/main" id="{D2A71FA0-921A-0354-29DA-AD93E068E0F5}"/>
              </a:ext>
            </a:extLst>
          </p:cNvPr>
          <p:cNvSpPr txBox="1">
            <a:spLocks/>
          </p:cNvSpPr>
          <p:nvPr/>
        </p:nvSpPr>
        <p:spPr>
          <a:xfrm>
            <a:off x="2032236" y="943480"/>
            <a:ext cx="1257131" cy="211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852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30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75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603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66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904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5205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1507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7808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4109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3041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500" dirty="0"/>
              <a:t>3 dicembre 2025</a:t>
            </a:r>
          </a:p>
        </p:txBody>
      </p:sp>
      <p:sp>
        <p:nvSpPr>
          <p:cNvPr id="22" name="Sottotitolo 14">
            <a:extLst>
              <a:ext uri="{FF2B5EF4-FFF2-40B4-BE49-F238E27FC236}">
                <a16:creationId xmlns:a16="http://schemas.microsoft.com/office/drawing/2014/main" id="{7D3F59E0-67D0-F361-A099-0E0B3F4088F7}"/>
              </a:ext>
            </a:extLst>
          </p:cNvPr>
          <p:cNvSpPr txBox="1">
            <a:spLocks/>
          </p:cNvSpPr>
          <p:nvPr/>
        </p:nvSpPr>
        <p:spPr>
          <a:xfrm>
            <a:off x="3327636" y="943480"/>
            <a:ext cx="406164" cy="211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852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30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75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603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66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904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5205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1507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7808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4109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3041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500" dirty="0"/>
              <a:t>20:00</a:t>
            </a:r>
          </a:p>
        </p:txBody>
      </p:sp>
    </p:spTree>
    <p:extLst>
      <p:ext uri="{BB962C8B-B14F-4D97-AF65-F5344CB8AC3E}">
        <p14:creationId xmlns:p14="http://schemas.microsoft.com/office/powerpoint/2010/main" val="131082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4A1A13-971C-BB7F-C838-A9BA2F86D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3">
            <a:extLst>
              <a:ext uri="{FF2B5EF4-FFF2-40B4-BE49-F238E27FC236}">
                <a16:creationId xmlns:a16="http://schemas.microsoft.com/office/drawing/2014/main" id="{6BE5B027-6765-B3BF-2E45-1040F445D719}"/>
              </a:ext>
            </a:extLst>
          </p:cNvPr>
          <p:cNvSpPr txBox="1">
            <a:spLocks/>
          </p:cNvSpPr>
          <p:nvPr/>
        </p:nvSpPr>
        <p:spPr>
          <a:xfrm>
            <a:off x="1993009" y="98425"/>
            <a:ext cx="1500381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1600" dirty="0">
                <a:solidFill>
                  <a:srgbClr val="00B050"/>
                </a:solidFill>
              </a:rPr>
              <a:t>WEBINAR</a:t>
            </a:r>
          </a:p>
        </p:txBody>
      </p:sp>
      <p:sp>
        <p:nvSpPr>
          <p:cNvPr id="20" name="Titolo 13">
            <a:extLst>
              <a:ext uri="{FF2B5EF4-FFF2-40B4-BE49-F238E27FC236}">
                <a16:creationId xmlns:a16="http://schemas.microsoft.com/office/drawing/2014/main" id="{862D03DE-B4EA-5F15-EE01-F1F57F90C834}"/>
              </a:ext>
            </a:extLst>
          </p:cNvPr>
          <p:cNvSpPr txBox="1">
            <a:spLocks/>
          </p:cNvSpPr>
          <p:nvPr/>
        </p:nvSpPr>
        <p:spPr>
          <a:xfrm>
            <a:off x="38099" y="1856780"/>
            <a:ext cx="1500381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1400" dirty="0">
                <a:solidFill>
                  <a:srgbClr val="00B050"/>
                </a:solidFill>
              </a:rPr>
              <a:t>RELATORI</a:t>
            </a:r>
          </a:p>
        </p:txBody>
      </p:sp>
      <p:sp>
        <p:nvSpPr>
          <p:cNvPr id="21" name="Sottotitolo 14">
            <a:extLst>
              <a:ext uri="{FF2B5EF4-FFF2-40B4-BE49-F238E27FC236}">
                <a16:creationId xmlns:a16="http://schemas.microsoft.com/office/drawing/2014/main" id="{B1BA809B-F65C-E3B1-FB64-067A452D449A}"/>
              </a:ext>
            </a:extLst>
          </p:cNvPr>
          <p:cNvSpPr txBox="1">
            <a:spLocks/>
          </p:cNvSpPr>
          <p:nvPr/>
        </p:nvSpPr>
        <p:spPr>
          <a:xfrm>
            <a:off x="1371600" y="1393825"/>
            <a:ext cx="3429000" cy="1295400"/>
          </a:xfrm>
          <a:prstGeom prst="rect">
            <a:avLst/>
          </a:prstGeom>
        </p:spPr>
        <p:txBody>
          <a:bodyPr>
            <a:noAutofit/>
          </a:bodyPr>
          <a:lstStyle>
            <a:lvl1pPr marL="162226" indent="-162226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85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1490" indent="-135188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75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753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66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57055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73356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89657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5959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22260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38561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900" dirty="0">
                <a:solidFill>
                  <a:srgbClr val="00B050"/>
                </a:solidFill>
              </a:rPr>
              <a:t>DR. BIAGIO SANTORO</a:t>
            </a:r>
            <a:endParaRPr lang="it-IT" sz="900" dirty="0"/>
          </a:p>
          <a:p>
            <a:pPr marL="0" indent="0">
              <a:buNone/>
            </a:pPr>
            <a:r>
              <a:rPr lang="it-IT" sz="700" dirty="0"/>
              <a:t>Vicepresidente AMS Como, Direttore Dipartimento Funzionale di Prevenzione e Responsabile Medicina dello Sport ASST Lariana</a:t>
            </a:r>
          </a:p>
          <a:p>
            <a:r>
              <a:rPr lang="it-IT" sz="900" dirty="0">
                <a:solidFill>
                  <a:srgbClr val="00B050"/>
                </a:solidFill>
              </a:rPr>
              <a:t>DR. RODOLFO TAVANA</a:t>
            </a:r>
            <a:endParaRPr lang="it-IT" sz="900" dirty="0"/>
          </a:p>
          <a:p>
            <a:pPr marL="0" indent="0">
              <a:buNone/>
            </a:pPr>
            <a:r>
              <a:rPr lang="it-IT" sz="700" dirty="0"/>
              <a:t>Consigliere AMS Como, già Medico Sociale A.C. Milan 1987-2003 / 2011-2017, Torino F.C. 2017-2021, Nazionale Italiana di Sci di Fondo e di Snowboard</a:t>
            </a:r>
          </a:p>
          <a:p>
            <a:r>
              <a:rPr lang="it-IT" sz="900" dirty="0">
                <a:solidFill>
                  <a:srgbClr val="00B050"/>
                </a:solidFill>
              </a:rPr>
              <a:t>DR. CLAUDIO PECCI</a:t>
            </a:r>
            <a:endParaRPr lang="it-IT" sz="900" dirty="0"/>
          </a:p>
          <a:p>
            <a:pPr marL="0" indent="0">
              <a:buNone/>
            </a:pPr>
            <a:r>
              <a:rPr lang="it-IT" sz="700" dirty="0"/>
              <a:t>Consigliere Federale FMSI, Presidente Commissione Etica FMSI, A.D. e Direttore Sanitario Centro Ricerche MAPEI Sport</a:t>
            </a:r>
            <a:endParaRPr lang="it-IT" sz="900" dirty="0"/>
          </a:p>
        </p:txBody>
      </p:sp>
      <p:sp>
        <p:nvSpPr>
          <p:cNvPr id="2" name="Titolo 13">
            <a:extLst>
              <a:ext uri="{FF2B5EF4-FFF2-40B4-BE49-F238E27FC236}">
                <a16:creationId xmlns:a16="http://schemas.microsoft.com/office/drawing/2014/main" id="{0EA017A7-33D6-575F-6BFA-87A4F5091387}"/>
              </a:ext>
            </a:extLst>
          </p:cNvPr>
          <p:cNvSpPr txBox="1">
            <a:spLocks/>
          </p:cNvSpPr>
          <p:nvPr/>
        </p:nvSpPr>
        <p:spPr>
          <a:xfrm>
            <a:off x="0" y="2796596"/>
            <a:ext cx="1576581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1400" dirty="0">
                <a:solidFill>
                  <a:srgbClr val="00B050"/>
                </a:solidFill>
              </a:rPr>
              <a:t>MODERAZIONE</a:t>
            </a:r>
          </a:p>
        </p:txBody>
      </p:sp>
      <p:sp>
        <p:nvSpPr>
          <p:cNvPr id="3" name="Sottotitolo 14">
            <a:extLst>
              <a:ext uri="{FF2B5EF4-FFF2-40B4-BE49-F238E27FC236}">
                <a16:creationId xmlns:a16="http://schemas.microsoft.com/office/drawing/2014/main" id="{C48EB070-258D-1AA6-3164-E16D6F827C67}"/>
              </a:ext>
            </a:extLst>
          </p:cNvPr>
          <p:cNvSpPr txBox="1">
            <a:spLocks/>
          </p:cNvSpPr>
          <p:nvPr/>
        </p:nvSpPr>
        <p:spPr>
          <a:xfrm>
            <a:off x="1371600" y="2841625"/>
            <a:ext cx="3429000" cy="381000"/>
          </a:xfrm>
          <a:prstGeom prst="rect">
            <a:avLst/>
          </a:prstGeom>
        </p:spPr>
        <p:txBody>
          <a:bodyPr>
            <a:noAutofit/>
          </a:bodyPr>
          <a:lstStyle>
            <a:lvl1pPr marL="162226" indent="-162226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85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1490" indent="-135188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75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753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66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57055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73356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89657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5959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22260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38561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900" dirty="0">
                <a:solidFill>
                  <a:srgbClr val="00B050"/>
                </a:solidFill>
              </a:rPr>
              <a:t>DR. MARCO FRESCHI</a:t>
            </a:r>
            <a:endParaRPr lang="it-IT" sz="900" dirty="0"/>
          </a:p>
          <a:p>
            <a:pPr marL="0" indent="0">
              <a:buNone/>
            </a:pPr>
            <a:r>
              <a:rPr lang="it-IT" sz="700" dirty="0"/>
              <a:t>Presidente AMS Como, Medico Sociale Juventus F.C.</a:t>
            </a:r>
          </a:p>
        </p:txBody>
      </p:sp>
      <p:sp>
        <p:nvSpPr>
          <p:cNvPr id="4" name="Sottotitolo 14">
            <a:extLst>
              <a:ext uri="{FF2B5EF4-FFF2-40B4-BE49-F238E27FC236}">
                <a16:creationId xmlns:a16="http://schemas.microsoft.com/office/drawing/2014/main" id="{77840114-0861-6DB5-EC4D-0237E4A3B0C2}"/>
              </a:ext>
            </a:extLst>
          </p:cNvPr>
          <p:cNvSpPr txBox="1">
            <a:spLocks/>
          </p:cNvSpPr>
          <p:nvPr/>
        </p:nvSpPr>
        <p:spPr>
          <a:xfrm>
            <a:off x="1485900" y="403225"/>
            <a:ext cx="3314700" cy="175846"/>
          </a:xfrm>
          <a:prstGeom prst="rect">
            <a:avLst/>
          </a:prstGeom>
        </p:spPr>
        <p:txBody>
          <a:bodyPr>
            <a:noAutofit/>
          </a:bodyPr>
          <a:lstStyle>
            <a:lvl1pPr marL="162226" indent="-162226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85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1490" indent="-135188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75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753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66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57055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73356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89657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5959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22260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38561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LA CERTIFICAZIONE SPORTIVA AGONISTICA E NON AGONISTICA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IL RUOLO DEL MEDICO SOCIALE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ETICA E DEONTOLOGIA: CONCETTI ANTISTORICI OGGI?</a:t>
            </a:r>
          </a:p>
        </p:txBody>
      </p:sp>
      <p:pic>
        <p:nvPicPr>
          <p:cNvPr id="5" name="Elemento grafico 4" descr="Calendario giornaliero con riempimento a tinta unita">
            <a:extLst>
              <a:ext uri="{FF2B5EF4-FFF2-40B4-BE49-F238E27FC236}">
                <a16:creationId xmlns:a16="http://schemas.microsoft.com/office/drawing/2014/main" id="{45C60545-A9D9-C649-6C93-F01E16AAA3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2590" y="937739"/>
            <a:ext cx="175846" cy="175846"/>
          </a:xfrm>
          <a:prstGeom prst="rect">
            <a:avLst/>
          </a:prstGeom>
        </p:spPr>
      </p:pic>
      <p:pic>
        <p:nvPicPr>
          <p:cNvPr id="6" name="Elemento grafico 5" descr="Orologio con riempimento a tinta unita">
            <a:extLst>
              <a:ext uri="{FF2B5EF4-FFF2-40B4-BE49-F238E27FC236}">
                <a16:creationId xmlns:a16="http://schemas.microsoft.com/office/drawing/2014/main" id="{63D31038-0B7A-E7E3-972D-ED701913D0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27988" y="936625"/>
            <a:ext cx="175847" cy="175847"/>
          </a:xfrm>
          <a:prstGeom prst="rect">
            <a:avLst/>
          </a:prstGeom>
        </p:spPr>
      </p:pic>
      <p:sp>
        <p:nvSpPr>
          <p:cNvPr id="7" name="Sottotitolo 14">
            <a:extLst>
              <a:ext uri="{FF2B5EF4-FFF2-40B4-BE49-F238E27FC236}">
                <a16:creationId xmlns:a16="http://schemas.microsoft.com/office/drawing/2014/main" id="{B2185288-F209-2CFA-B0A5-A767EB36F07B}"/>
              </a:ext>
            </a:extLst>
          </p:cNvPr>
          <p:cNvSpPr txBox="1">
            <a:spLocks/>
          </p:cNvSpPr>
          <p:nvPr/>
        </p:nvSpPr>
        <p:spPr>
          <a:xfrm>
            <a:off x="2032236" y="943480"/>
            <a:ext cx="1257131" cy="211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852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30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75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603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66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904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5205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1507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7808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4109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3041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500" dirty="0"/>
              <a:t>3 dicembre 2025</a:t>
            </a:r>
          </a:p>
        </p:txBody>
      </p:sp>
      <p:sp>
        <p:nvSpPr>
          <p:cNvPr id="8" name="Sottotitolo 14">
            <a:extLst>
              <a:ext uri="{FF2B5EF4-FFF2-40B4-BE49-F238E27FC236}">
                <a16:creationId xmlns:a16="http://schemas.microsoft.com/office/drawing/2014/main" id="{A7F17B06-2344-82F7-3736-A6C412D0B8C7}"/>
              </a:ext>
            </a:extLst>
          </p:cNvPr>
          <p:cNvSpPr txBox="1">
            <a:spLocks/>
          </p:cNvSpPr>
          <p:nvPr/>
        </p:nvSpPr>
        <p:spPr>
          <a:xfrm>
            <a:off x="3327636" y="943480"/>
            <a:ext cx="406164" cy="211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852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30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75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603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66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904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5205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1507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7808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4109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3041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500" dirty="0"/>
              <a:t>20:00</a:t>
            </a:r>
          </a:p>
        </p:txBody>
      </p:sp>
    </p:spTree>
    <p:extLst>
      <p:ext uri="{BB962C8B-B14F-4D97-AF65-F5344CB8AC3E}">
        <p14:creationId xmlns:p14="http://schemas.microsoft.com/office/powerpoint/2010/main" val="1763803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5F7B2-491E-B37B-B946-EEB883830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3">
            <a:extLst>
              <a:ext uri="{FF2B5EF4-FFF2-40B4-BE49-F238E27FC236}">
                <a16:creationId xmlns:a16="http://schemas.microsoft.com/office/drawing/2014/main" id="{7AD02370-5E43-E8FE-385F-A96FAC8A5823}"/>
              </a:ext>
            </a:extLst>
          </p:cNvPr>
          <p:cNvSpPr txBox="1">
            <a:spLocks/>
          </p:cNvSpPr>
          <p:nvPr/>
        </p:nvSpPr>
        <p:spPr>
          <a:xfrm>
            <a:off x="1993009" y="98425"/>
            <a:ext cx="1500381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1600" dirty="0">
                <a:solidFill>
                  <a:srgbClr val="00B050"/>
                </a:solidFill>
              </a:rPr>
              <a:t>WEBINAR</a:t>
            </a:r>
          </a:p>
        </p:txBody>
      </p:sp>
      <p:sp>
        <p:nvSpPr>
          <p:cNvPr id="20" name="Titolo 13">
            <a:extLst>
              <a:ext uri="{FF2B5EF4-FFF2-40B4-BE49-F238E27FC236}">
                <a16:creationId xmlns:a16="http://schemas.microsoft.com/office/drawing/2014/main" id="{DADD0597-F144-9AC3-762B-6FC850E85DD5}"/>
              </a:ext>
            </a:extLst>
          </p:cNvPr>
          <p:cNvSpPr txBox="1">
            <a:spLocks/>
          </p:cNvSpPr>
          <p:nvPr/>
        </p:nvSpPr>
        <p:spPr>
          <a:xfrm>
            <a:off x="152400" y="1698625"/>
            <a:ext cx="1500381" cy="304800"/>
          </a:xfrm>
          <a:prstGeom prst="rect">
            <a:avLst/>
          </a:prstGeom>
        </p:spPr>
        <p:txBody>
          <a:bodyPr/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it-IT" sz="1600" dirty="0">
                <a:solidFill>
                  <a:srgbClr val="00B050"/>
                </a:solidFill>
              </a:rPr>
              <a:t>CONTATTI</a:t>
            </a:r>
          </a:p>
        </p:txBody>
      </p:sp>
      <p:sp>
        <p:nvSpPr>
          <p:cNvPr id="21" name="Sottotitolo 14">
            <a:extLst>
              <a:ext uri="{FF2B5EF4-FFF2-40B4-BE49-F238E27FC236}">
                <a16:creationId xmlns:a16="http://schemas.microsoft.com/office/drawing/2014/main" id="{AA592601-21AA-61C0-A0EE-BD403D34B0E9}"/>
              </a:ext>
            </a:extLst>
          </p:cNvPr>
          <p:cNvSpPr txBox="1">
            <a:spLocks/>
          </p:cNvSpPr>
          <p:nvPr/>
        </p:nvSpPr>
        <p:spPr>
          <a:xfrm>
            <a:off x="1447800" y="1736725"/>
            <a:ext cx="3429000" cy="228600"/>
          </a:xfrm>
          <a:prstGeom prst="rect">
            <a:avLst/>
          </a:prstGeom>
        </p:spPr>
        <p:txBody>
          <a:bodyPr>
            <a:noAutofit/>
          </a:bodyPr>
          <a:lstStyle>
            <a:lvl1pPr marL="162226" indent="-162226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85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1490" indent="-135188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75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753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66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57055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73356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89657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5959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22260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38561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100" dirty="0" err="1"/>
              <a:t>ams.como@fmsi.it</a:t>
            </a:r>
            <a:endParaRPr lang="it-IT" sz="1100" dirty="0"/>
          </a:p>
        </p:txBody>
      </p:sp>
      <p:sp>
        <p:nvSpPr>
          <p:cNvPr id="2" name="Sottotitolo 14">
            <a:extLst>
              <a:ext uri="{FF2B5EF4-FFF2-40B4-BE49-F238E27FC236}">
                <a16:creationId xmlns:a16="http://schemas.microsoft.com/office/drawing/2014/main" id="{B32947E3-6690-DC2A-7A3E-96A7154DEC29}"/>
              </a:ext>
            </a:extLst>
          </p:cNvPr>
          <p:cNvSpPr txBox="1">
            <a:spLocks/>
          </p:cNvSpPr>
          <p:nvPr/>
        </p:nvSpPr>
        <p:spPr>
          <a:xfrm>
            <a:off x="1485900" y="403225"/>
            <a:ext cx="3314700" cy="175846"/>
          </a:xfrm>
          <a:prstGeom prst="rect">
            <a:avLst/>
          </a:prstGeom>
        </p:spPr>
        <p:txBody>
          <a:bodyPr>
            <a:noAutofit/>
          </a:bodyPr>
          <a:lstStyle>
            <a:lvl1pPr marL="162226" indent="-162226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85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51490" indent="-135188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757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40753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662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57055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73356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89657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405959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622260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838561" indent="-108151" algn="l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568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LA CERTIFICAZIONE SPORTIVA AGONISTICA E NON AGONISTICA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IL RUOLO DEL MEDICO SOCIALE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700" dirty="0"/>
              <a:t>ETICA E DEONTOLOGIA: CONCETTI ANTISTORICI OGGI?</a:t>
            </a:r>
          </a:p>
        </p:txBody>
      </p:sp>
      <p:pic>
        <p:nvPicPr>
          <p:cNvPr id="3" name="Elemento grafico 2" descr="Calendario giornaliero con riempimento a tinta unita">
            <a:extLst>
              <a:ext uri="{FF2B5EF4-FFF2-40B4-BE49-F238E27FC236}">
                <a16:creationId xmlns:a16="http://schemas.microsoft.com/office/drawing/2014/main" id="{FFB3EEE6-45ED-A1D2-9CC5-5A67EE18B1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932590" y="937739"/>
            <a:ext cx="175846" cy="175846"/>
          </a:xfrm>
          <a:prstGeom prst="rect">
            <a:avLst/>
          </a:prstGeom>
        </p:spPr>
      </p:pic>
      <p:pic>
        <p:nvPicPr>
          <p:cNvPr id="4" name="Elemento grafico 3" descr="Orologio con riempimento a tinta unita">
            <a:extLst>
              <a:ext uri="{FF2B5EF4-FFF2-40B4-BE49-F238E27FC236}">
                <a16:creationId xmlns:a16="http://schemas.microsoft.com/office/drawing/2014/main" id="{C774EC41-DBBC-5108-E922-5A18D6128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27988" y="936625"/>
            <a:ext cx="175847" cy="175847"/>
          </a:xfrm>
          <a:prstGeom prst="rect">
            <a:avLst/>
          </a:prstGeom>
        </p:spPr>
      </p:pic>
      <p:sp>
        <p:nvSpPr>
          <p:cNvPr id="5" name="Sottotitolo 14">
            <a:extLst>
              <a:ext uri="{FF2B5EF4-FFF2-40B4-BE49-F238E27FC236}">
                <a16:creationId xmlns:a16="http://schemas.microsoft.com/office/drawing/2014/main" id="{AC245976-9384-404D-C753-F879D5B7200A}"/>
              </a:ext>
            </a:extLst>
          </p:cNvPr>
          <p:cNvSpPr txBox="1">
            <a:spLocks/>
          </p:cNvSpPr>
          <p:nvPr/>
        </p:nvSpPr>
        <p:spPr>
          <a:xfrm>
            <a:off x="2032236" y="943480"/>
            <a:ext cx="1257131" cy="211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852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30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75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603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66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904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5205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1507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7808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4109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3041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500" dirty="0"/>
              <a:t>3 dicembre 2025</a:t>
            </a:r>
          </a:p>
        </p:txBody>
      </p:sp>
      <p:sp>
        <p:nvSpPr>
          <p:cNvPr id="6" name="Sottotitolo 14">
            <a:extLst>
              <a:ext uri="{FF2B5EF4-FFF2-40B4-BE49-F238E27FC236}">
                <a16:creationId xmlns:a16="http://schemas.microsoft.com/office/drawing/2014/main" id="{7D07593E-3C18-C87D-DF08-C781EF2036CD}"/>
              </a:ext>
            </a:extLst>
          </p:cNvPr>
          <p:cNvSpPr txBox="1">
            <a:spLocks/>
          </p:cNvSpPr>
          <p:nvPr/>
        </p:nvSpPr>
        <p:spPr>
          <a:xfrm>
            <a:off x="3327636" y="943480"/>
            <a:ext cx="406164" cy="211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852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1630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75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32603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662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8904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65205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81507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97808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14109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30411" indent="0" algn="ctr" defTabSz="216301" rtl="0" eaLnBrk="1" latinLnBrk="0" hangingPunct="1">
              <a:spcBef>
                <a:spcPts val="473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568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500" dirty="0"/>
              <a:t>20:00</a:t>
            </a:r>
          </a:p>
        </p:txBody>
      </p:sp>
    </p:spTree>
    <p:extLst>
      <p:ext uri="{BB962C8B-B14F-4D97-AF65-F5344CB8AC3E}">
        <p14:creationId xmlns:p14="http://schemas.microsoft.com/office/powerpoint/2010/main" val="1797684216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110</TotalTime>
  <Words>297</Words>
  <Application>Microsoft Macintosh PowerPoint</Application>
  <PresentationFormat>Personalizzato</PresentationFormat>
  <Paragraphs>53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Trebuchet MS</vt:lpstr>
      <vt:lpstr>Wingdings</vt:lpstr>
      <vt:lpstr>Wingdings 3</vt:lpstr>
      <vt:lpstr>Sfaccettatura</vt:lpstr>
      <vt:lpstr>WEBINAR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Freschi, Marco</cp:lastModifiedBy>
  <cp:revision>6</cp:revision>
  <dcterms:created xsi:type="dcterms:W3CDTF">2022-01-31T15:41:11Z</dcterms:created>
  <dcterms:modified xsi:type="dcterms:W3CDTF">2025-11-04T16:46:51Z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2016-04-13T00:00:00Z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2022-01-31T00:00:00Z</vt:filetime>
  </property>
</Properties>
</file>